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2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6.jpg" ContentType="image/jpg"/>
  <Override PartName="/ppt/notesSlides/notesSlide9.xml" ContentType="application/vnd.openxmlformats-officedocument.presentationml.notesSlide+xml"/>
  <Override PartName="/ppt/media/image18.jpg" ContentType="image/jpg"/>
  <Override PartName="/ppt/media/image19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84" r:id="rId4"/>
    <p:sldId id="287" r:id="rId5"/>
    <p:sldId id="288" r:id="rId6"/>
    <p:sldId id="285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2"/>
    <p:restoredTop sz="89387"/>
  </p:normalViewPr>
  <p:slideViewPr>
    <p:cSldViewPr snapToGrid="0">
      <p:cViewPr varScale="1">
        <p:scale>
          <a:sx n="143" d="100"/>
          <a:sy n="143" d="100"/>
        </p:scale>
        <p:origin x="3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22518-F7FE-2E40-9C60-793856882CE6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CD335-F0CB-D347-B8A5-7AB70F34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67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7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B1426-C370-4EC9-A70A-F575C9913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B3A90E-5A68-BEC0-BADA-AFD40C7C1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031018-8614-62E8-E113-74C7E0749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01D6A-8B2A-9B01-466F-0ADAEEBB4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87FF-2769-8808-7D12-CB199650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7F5C1-9AFF-7FAC-DC21-20D094088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8923B-4A5B-3655-F001-B8804673B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90FA0-C64F-8D7F-4307-B38FA8AD7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451C9-DB87-6B75-DEC0-E46906C49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0E9CE-B6DC-567F-CBAA-AFC719998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100BC-E66D-436E-988F-315ACFCF3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FB784-E7F2-FECC-9928-13EBBA77B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9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AF10A-FA73-8DC2-6466-A353037C2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88379-5517-AEE3-6AEE-CFD7D178C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BBD9F5-92DD-525F-26E2-EDC48623A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96691-8D36-2FA1-BDAC-AF29800FE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63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2210D-9BBD-0A4A-1911-C923B50B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52B1E-07D8-D08C-1432-6EFFFEE88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E11F4-5FCE-417F-3EC0-3C615F666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B9C3-1D54-A73A-3A7F-9C818D056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4E8DC-21A3-56DD-833F-9BEEDA983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5AAEF5-5A85-2210-5F01-E941D78F2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2FD89-E9D7-3D6F-04B0-0EEF37966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B6E73-54BF-6802-B488-CC8DB2777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61A20-8050-020B-45EF-148DBDCA4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94967-E4B7-C750-F36A-A0347D754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E5D5E-D71B-8140-54FC-8461B3B16A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2FBF-FA49-0A21-7AB3-CCB98D45FD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9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8CAC2-D3A2-52FF-3103-81B3B6586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16E38-018D-48B0-0BDD-648828890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A291F-F234-382A-D9CE-5D7539BF2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74856-7305-A34B-20B7-CB24F1510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4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0051-7E27-3510-FF0F-CD3E678C0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C2124F-EDC3-3CC3-258D-2A9895430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00770B-648D-7577-9F84-36BC7C2EB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BC005-67BD-E198-DF52-B120A28C7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01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92D7-1E31-3CF4-9E2B-C90F5D87C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EBFCB-DC61-9FDC-A8A2-1703DDF76A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FD600-00AC-D931-BD2B-47C7216C5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0825B-B8CF-7F72-5E23-8B12CBACE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9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B0F97-244C-5FD3-2896-FFCB520C2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FFCA9-79A1-F5D4-E98F-8FC7BB00D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D287D6-CE82-2D69-42FD-86B841905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7E353-8935-FC3D-866D-0632BBA037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7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8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7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6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5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2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4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5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4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4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orgialupi.com/1374-days-nyt-visual-ope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FC0-8BA3-DEDC-7E39-89EC78568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Analytics:  </a:t>
            </a:r>
            <a:br>
              <a:rPr lang="en-US" dirty="0"/>
            </a:br>
            <a:r>
              <a:rPr lang="en-US" dirty="0"/>
              <a:t>Information Visualization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BEFAC-62BD-EFDC-63B4-33E49BD33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 Mosca (they/them)</a:t>
            </a:r>
          </a:p>
        </p:txBody>
      </p:sp>
    </p:spTree>
    <p:extLst>
      <p:ext uri="{BB962C8B-B14F-4D97-AF65-F5344CB8AC3E}">
        <p14:creationId xmlns:p14="http://schemas.microsoft.com/office/powerpoint/2010/main" val="54738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E7649-73A1-59BA-BC77-DCFBD859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044F-B6B3-85D4-E0BA-50C38B18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06F4F-0EFE-8F51-B4B6-678D6DBD6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b="1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Visual Channels 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Position / spatial region 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of a mark encodes value using </a:t>
            </a:r>
            <a:r>
              <a:rPr lang="en-US" sz="2200" i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where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the mark is drawn</a:t>
            </a: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grpSp>
        <p:nvGrpSpPr>
          <p:cNvPr id="3" name="object 4">
            <a:extLst>
              <a:ext uri="{FF2B5EF4-FFF2-40B4-BE49-F238E27FC236}">
                <a16:creationId xmlns:a16="http://schemas.microsoft.com/office/drawing/2014/main" id="{9100A871-0D53-2E77-D5AA-ED465DCF3AA6}"/>
              </a:ext>
            </a:extLst>
          </p:cNvPr>
          <p:cNvGrpSpPr/>
          <p:nvPr/>
        </p:nvGrpSpPr>
        <p:grpSpPr>
          <a:xfrm>
            <a:off x="2196981" y="3133024"/>
            <a:ext cx="7520760" cy="3518787"/>
            <a:chOff x="304800" y="2599943"/>
            <a:chExt cx="8327390" cy="342011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8DE1BAB8-E0C8-1AC1-40DE-51ACC164662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878F988E-514D-C10F-4413-BDFF1301FB3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4F69692B-BDA6-10AB-180D-94480A99871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52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264F9-01DE-BA9C-0333-199D3279F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29B9C-458D-B754-B16D-D238BC2B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95013-C2F4-C3E6-D0DD-1A2901547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b="1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Visual Channels 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Size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of a mark encodes value using </a:t>
            </a:r>
            <a:r>
              <a:rPr lang="en-US" sz="2200" i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how big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the mark is drawn</a:t>
            </a: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pic>
        <p:nvPicPr>
          <p:cNvPr id="9" name="Picture 8" descr="A green rectangular box with white text&#10;&#10;AI-generated content may be incorrect.">
            <a:extLst>
              <a:ext uri="{FF2B5EF4-FFF2-40B4-BE49-F238E27FC236}">
                <a16:creationId xmlns:a16="http://schemas.microsoft.com/office/drawing/2014/main" id="{359B2015-3F3E-8E23-58A0-6F38EBD56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17" y="3155961"/>
            <a:ext cx="4371473" cy="328686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18024D2-FADD-F2D3-2088-CF294C2C9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44" y="3032851"/>
            <a:ext cx="4371473" cy="382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F7E0DF-E3C9-EA7E-903C-7829571D7B50}"/>
              </a:ext>
            </a:extLst>
          </p:cNvPr>
          <p:cNvSpPr txBox="1"/>
          <p:nvPr/>
        </p:nvSpPr>
        <p:spPr>
          <a:xfrm>
            <a:off x="1878899" y="6550223"/>
            <a:ext cx="3596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www.data</a:t>
            </a:r>
            <a:r>
              <a:rPr lang="en-US" sz="1400" dirty="0"/>
              <a:t>-to-</a:t>
            </a:r>
            <a:r>
              <a:rPr lang="en-US" sz="1400" dirty="0" err="1"/>
              <a:t>viz.com</a:t>
            </a:r>
            <a:r>
              <a:rPr lang="en-US" sz="1400" dirty="0"/>
              <a:t>/graph/</a:t>
            </a:r>
            <a:r>
              <a:rPr lang="en-US" sz="1400" dirty="0" err="1"/>
              <a:t>bubble.html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E74C2-52FA-83E4-BF8A-01E18B80D388}"/>
              </a:ext>
            </a:extLst>
          </p:cNvPr>
          <p:cNvSpPr txBox="1"/>
          <p:nvPr/>
        </p:nvSpPr>
        <p:spPr>
          <a:xfrm>
            <a:off x="6095999" y="6488668"/>
            <a:ext cx="5804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www.bloomberg.com</a:t>
            </a:r>
            <a:r>
              <a:rPr lang="en-US" sz="1400" dirty="0"/>
              <a:t>/graphics/2015-star-wars-force-awakens-revenue/</a:t>
            </a:r>
          </a:p>
        </p:txBody>
      </p:sp>
    </p:spTree>
    <p:extLst>
      <p:ext uri="{BB962C8B-B14F-4D97-AF65-F5344CB8AC3E}">
        <p14:creationId xmlns:p14="http://schemas.microsoft.com/office/powerpoint/2010/main" val="36229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91AEE-D02C-19B1-5AE5-F1A597CD9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55BC-861D-75FB-DEE1-747880D3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65589-24BD-05C3-0987-68BFB3129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b="1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Visual Channels 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Length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of a mark encodes value using </a:t>
            </a:r>
            <a:r>
              <a:rPr lang="en-US" sz="2200" i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how long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the mark is drawn</a:t>
            </a: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C571F03B-C6DB-E0E2-460E-61DBE041B3F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2243" y="3188998"/>
            <a:ext cx="3881380" cy="3226753"/>
          </a:xfrm>
          <a:prstGeom prst="rect">
            <a:avLst/>
          </a:prstGeom>
        </p:spPr>
      </p:pic>
      <p:pic>
        <p:nvPicPr>
          <p:cNvPr id="5" name="Picture 4" descr="A poster of a prescription&#10;&#10;AI-generated content may be incorrect.">
            <a:extLst>
              <a:ext uri="{FF2B5EF4-FFF2-40B4-BE49-F238E27FC236}">
                <a16:creationId xmlns:a16="http://schemas.microsoft.com/office/drawing/2014/main" id="{3EA0AFA1-EC8E-2206-CE8E-16AB670D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74" y="3130815"/>
            <a:ext cx="2436328" cy="34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BF1E-BB36-441C-02D8-1658D0334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1BEB-1891-2DCE-69A6-21449FAF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43054-8875-1206-19F8-7E6E29D80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b="1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Visual Channels 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Luminance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of a mark encodes value using </a:t>
            </a:r>
            <a:r>
              <a:rPr lang="en-US" sz="2200" i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how dark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the mark is drawn</a:t>
            </a: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pic>
        <p:nvPicPr>
          <p:cNvPr id="6" name="Picture 4" descr="GEBCO Grayscale Basemap (NOAA NCEI Visualization) thumbnail">
            <a:extLst>
              <a:ext uri="{FF2B5EF4-FFF2-40B4-BE49-F238E27FC236}">
                <a16:creationId xmlns:a16="http://schemas.microsoft.com/office/drawing/2014/main" id="{7345725D-4301-B852-751B-A2AF10DB7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162" y="3142544"/>
            <a:ext cx="5339675" cy="355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389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0D919-CEEB-BC67-9551-E5734D9CE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DD1FF-0B4E-512D-A1B7-2B896450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310EA-66A2-7914-0F26-B54E5E782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b="1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Visual Channels 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Saturation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of a mark encodes value using </a:t>
            </a:r>
            <a:r>
              <a:rPr lang="en-US" sz="2200" i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how much color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the mark is drawn with</a:t>
            </a: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pic>
        <p:nvPicPr>
          <p:cNvPr id="3" name="Picture 2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94892C6F-0416-1C74-A95C-15186A4E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708" y="2975762"/>
            <a:ext cx="5498583" cy="381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4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BB048-895A-382F-6C0C-C4A5D5867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D35E-CDB0-E20A-F6E6-47E8F8658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54EB-D20D-FE31-D116-9A4ED5881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b="1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Visual Channels 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Hue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of a mark encodes value using </a:t>
            </a:r>
            <a:r>
              <a:rPr lang="en-US" sz="2200" i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hue 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of the mark</a:t>
            </a: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3E9C3131-5568-7B65-B948-1B9AEAF1D14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3779" y="3579637"/>
            <a:ext cx="4035619" cy="2754983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0FCE6ACE-4403-1B09-CC97-60B0C3E05B6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7816" y="31125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8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6D124-B6A3-5992-5BFE-B208BD41F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F490-EB43-83B9-C964-8037BA3A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C23BF-F35F-D4FD-E107-8473AD84E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b="1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Visual Channels 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Orientation / tile / angle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of a mark encodes value using how the mark is </a:t>
            </a:r>
            <a:r>
              <a:rPr lang="en-US" sz="2200" i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rotated</a:t>
            </a:r>
            <a:endParaRPr lang="en-US" sz="2200" kern="0" dirty="0">
              <a:solidFill>
                <a:srgbClr val="292934"/>
              </a:solidFill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CA074A50-16C9-4616-CCEE-F51522A8242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6208" y="3274845"/>
            <a:ext cx="4159792" cy="2807046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EC9D3979-281D-812D-9022-88D4993B9BD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0918" y="3362627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5001-A3F0-AF42-3468-96A0426C1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1EAD-4154-6C84-7869-5E5DFE38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C967A-31AE-40E8-2729-F0D393DE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200" b="1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Visual Channels 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Shape 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of a mark encodes value using how the mark is </a:t>
            </a:r>
            <a:r>
              <a:rPr lang="en-US" sz="2200" i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shaped</a:t>
            </a:r>
            <a:endParaRPr lang="en-US" sz="2200" kern="0" dirty="0">
              <a:solidFill>
                <a:srgbClr val="292934"/>
              </a:solidFill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907D1F02-E120-04D8-2052-3A917A7FF31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0514" y="3478312"/>
            <a:ext cx="2377439" cy="2380487"/>
          </a:xfrm>
          <a:prstGeom prst="rect">
            <a:avLst/>
          </a:prstGeom>
        </p:spPr>
      </p:pic>
      <p:pic>
        <p:nvPicPr>
          <p:cNvPr id="6" name="object 5">
            <a:extLst>
              <a:ext uri="{FF2B5EF4-FFF2-40B4-BE49-F238E27FC236}">
                <a16:creationId xmlns:a16="http://schemas.microsoft.com/office/drawing/2014/main" id="{314C46C9-1EDD-2F10-32AD-26ABB7EAE9A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90525" y="3420399"/>
            <a:ext cx="2438400" cy="2438400"/>
          </a:xfrm>
          <a:prstGeom prst="rect">
            <a:avLst/>
          </a:prstGeom>
        </p:spPr>
      </p:pic>
      <p:pic>
        <p:nvPicPr>
          <p:cNvPr id="8" name="Picture 2" descr="gender neutral bathroom sign - Clip Art Library">
            <a:extLst>
              <a:ext uri="{FF2B5EF4-FFF2-40B4-BE49-F238E27FC236}">
                <a16:creationId xmlns:a16="http://schemas.microsoft.com/office/drawing/2014/main" id="{07444F70-E145-4A10-7A73-16A6BFDC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40" y="3539271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090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4DB91-6321-2C8E-F58D-AEC82BB24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F6EE-4FED-0AB0-3958-6E8C3F29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EDD24-195E-1814-53C4-053A170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336384" cy="3678303"/>
          </a:xfrm>
        </p:spPr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Appropriateness of Visual Channels </a:t>
            </a:r>
          </a:p>
        </p:txBody>
      </p:sp>
      <p:pic>
        <p:nvPicPr>
          <p:cNvPr id="3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45AADA64-B64F-F261-A856-6AF0F41199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4065030" y="1715956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97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1FD33-7CBD-7CB5-5423-E520E62A6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B5DB7-7FB8-7D81-A6E2-252EC281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5A4BEB-7473-1F86-A8C8-7AE4452AB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650148" cy="3678303"/>
          </a:xfrm>
        </p:spPr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Find a visualization from your favorite news source</a:t>
            </a:r>
          </a:p>
          <a:p>
            <a:pPr>
              <a:spcBef>
                <a:spcPts val="0"/>
              </a:spcBef>
            </a:pPr>
            <a:r>
              <a:rPr lang="en-US" sz="2400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Identify marks, channels, and what data each channel encodes</a:t>
            </a:r>
          </a:p>
        </p:txBody>
      </p:sp>
      <p:pic>
        <p:nvPicPr>
          <p:cNvPr id="3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A2EF044A-DA0A-49B6-69BD-F5F080C79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4231341" y="1715956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595B96D-63C7-6D9A-9AA5-43AB0ACF9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268941" y="4501612"/>
            <a:ext cx="3823297" cy="30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2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CEEC-DA3B-FF6E-BAEB-9400A308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356-47F4-DF13-CFDC-C996D4E4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information visualization</a:t>
            </a:r>
          </a:p>
          <a:p>
            <a:r>
              <a:rPr lang="en-US" sz="2400" dirty="0"/>
              <a:t>Marks and channels</a:t>
            </a:r>
          </a:p>
          <a:p>
            <a:r>
              <a:rPr lang="en-US" sz="2400" dirty="0"/>
              <a:t>Rules of thumb </a:t>
            </a:r>
          </a:p>
          <a:p>
            <a:r>
              <a:rPr lang="en-US" sz="2400" dirty="0"/>
              <a:t>Examples </a:t>
            </a:r>
          </a:p>
        </p:txBody>
      </p:sp>
    </p:spTree>
    <p:extLst>
      <p:ext uri="{BB962C8B-B14F-4D97-AF65-F5344CB8AC3E}">
        <p14:creationId xmlns:p14="http://schemas.microsoft.com/office/powerpoint/2010/main" val="205756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299E9-710C-30FC-1808-9F372905B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CBC60-258D-FE66-1F39-F7944F21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5" name="Google Shape;208;p26">
            <a:extLst>
              <a:ext uri="{FF2B5EF4-FFF2-40B4-BE49-F238E27FC236}">
                <a16:creationId xmlns:a16="http://schemas.microsoft.com/office/drawing/2014/main" id="{36AEC9CB-8ACB-FF1E-009D-D197F05EC5A1}"/>
              </a:ext>
            </a:extLst>
          </p:cNvPr>
          <p:cNvSpPr/>
          <p:nvPr/>
        </p:nvSpPr>
        <p:spPr>
          <a:xfrm>
            <a:off x="2472313" y="6520625"/>
            <a:ext cx="5955145" cy="21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1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More info here: http://en.wikipedia.org/wiki/1854_Broad_Street_cholera_outbreak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Google Shape;210;p26" descr="Screen Shot 2015-02-18 at 12.39.04 AM.png">
            <a:extLst>
              <a:ext uri="{FF2B5EF4-FFF2-40B4-BE49-F238E27FC236}">
                <a16:creationId xmlns:a16="http://schemas.microsoft.com/office/drawing/2014/main" id="{F4888279-1D17-CD03-4475-62E3CCEF3E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1845"/>
          <a:stretch/>
        </p:blipFill>
        <p:spPr>
          <a:xfrm>
            <a:off x="464015" y="1978925"/>
            <a:ext cx="7734844" cy="44710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1;p26">
            <a:extLst>
              <a:ext uri="{FF2B5EF4-FFF2-40B4-BE49-F238E27FC236}">
                <a16:creationId xmlns:a16="http://schemas.microsoft.com/office/drawing/2014/main" id="{2860C7FD-6306-B3A1-3ECF-3BE306EFF639}"/>
              </a:ext>
            </a:extLst>
          </p:cNvPr>
          <p:cNvSpPr/>
          <p:nvPr/>
        </p:nvSpPr>
        <p:spPr>
          <a:xfrm rot="1800000">
            <a:off x="4931200" y="4204765"/>
            <a:ext cx="821399" cy="44321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547F1-4157-0933-5508-5E0EFA4B6E2B}"/>
              </a:ext>
            </a:extLst>
          </p:cNvPr>
          <p:cNvSpPr txBox="1"/>
          <p:nvPr/>
        </p:nvSpPr>
        <p:spPr>
          <a:xfrm>
            <a:off x="7967235" y="2203951"/>
            <a:ext cx="3643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Something that reveals a trend?</a:t>
            </a:r>
          </a:p>
        </p:txBody>
      </p:sp>
    </p:spTree>
    <p:extLst>
      <p:ext uri="{BB962C8B-B14F-4D97-AF65-F5344CB8AC3E}">
        <p14:creationId xmlns:p14="http://schemas.microsoft.com/office/powerpoint/2010/main" val="166045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3ADB5-2F90-00AA-821D-5BABB8FE4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DFCC-C30F-499B-C197-3980D8BE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EAA5B-2BD6-4276-AD48-0C8E6658DC34}"/>
              </a:ext>
            </a:extLst>
          </p:cNvPr>
          <p:cNvSpPr txBox="1"/>
          <p:nvPr/>
        </p:nvSpPr>
        <p:spPr>
          <a:xfrm>
            <a:off x="9512490" y="2203951"/>
            <a:ext cx="2098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Something that influences decision making?</a:t>
            </a:r>
          </a:p>
        </p:txBody>
      </p:sp>
      <p:pic>
        <p:nvPicPr>
          <p:cNvPr id="4" name="Picture 3" descr="A diagram of a war&#10;&#10;AI-generated content may be incorrect.">
            <a:extLst>
              <a:ext uri="{FF2B5EF4-FFF2-40B4-BE49-F238E27FC236}">
                <a16:creationId xmlns:a16="http://schemas.microsoft.com/office/drawing/2014/main" id="{42BA4220-6457-78E5-F4E5-9F22F173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92814"/>
            <a:ext cx="8628038" cy="4849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FFCC3-00C8-A54E-E712-FC61985266A0}"/>
              </a:ext>
            </a:extLst>
          </p:cNvPr>
          <p:cNvSpPr txBox="1"/>
          <p:nvPr/>
        </p:nvSpPr>
        <p:spPr>
          <a:xfrm>
            <a:off x="581192" y="6534834"/>
            <a:ext cx="8931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www.maharam.com</a:t>
            </a:r>
            <a:r>
              <a:rPr lang="en-US" dirty="0"/>
              <a:t>/stories/</a:t>
            </a:r>
            <a:r>
              <a:rPr lang="en-US" dirty="0" err="1"/>
              <a:t>sherlock_florence</a:t>
            </a:r>
            <a:r>
              <a:rPr lang="en-US" dirty="0"/>
              <a:t>-nightingales-rose-diagram</a:t>
            </a:r>
          </a:p>
        </p:txBody>
      </p:sp>
    </p:spTree>
    <p:extLst>
      <p:ext uri="{BB962C8B-B14F-4D97-AF65-F5344CB8AC3E}">
        <p14:creationId xmlns:p14="http://schemas.microsoft.com/office/powerpoint/2010/main" val="38263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09C86-6AB9-78C1-2C19-0DBC6CFA4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B9A8-4021-CD34-578E-308EBEA4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B07A3B-12F1-26B9-E363-E8CA0D88DDA5}"/>
              </a:ext>
            </a:extLst>
          </p:cNvPr>
          <p:cNvSpPr txBox="1"/>
          <p:nvPr/>
        </p:nvSpPr>
        <p:spPr>
          <a:xfrm>
            <a:off x="7823200" y="2203951"/>
            <a:ext cx="378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Something that tells a story?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D84AD-1877-044C-84D3-2D4883DF2ACD}"/>
              </a:ext>
            </a:extLst>
          </p:cNvPr>
          <p:cNvSpPr txBox="1"/>
          <p:nvPr/>
        </p:nvSpPr>
        <p:spPr>
          <a:xfrm>
            <a:off x="124178" y="63741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giorgialupi.com</a:t>
            </a:r>
            <a:r>
              <a:rPr lang="en-US" dirty="0"/>
              <a:t>/1374-days-nyt-visual-oped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E32639FC-253D-535F-576C-CF144B496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829622"/>
            <a:ext cx="6854545" cy="443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81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38BB3-7B5B-8C21-6CE0-63AFE1B08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FF9E-EAF3-08C8-BDDF-AF42D6A9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27012-A050-0C17-A35A-BE80C7664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Visual representations </a:t>
            </a:r>
            <a:r>
              <a:rPr lang="en-US" sz="24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of data that </a:t>
            </a:r>
            <a:r>
              <a:rPr lang="en-US" sz="2400" b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reinforce human cognition</a:t>
            </a: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028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C2724-6CA5-16FB-B616-588F8EBDF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B4BA-4372-DB54-7E0B-258EEA30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63E2-F9B3-4536-CB76-9B2D27B5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Visual representations </a:t>
            </a:r>
            <a:r>
              <a:rPr lang="en-US" sz="24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of </a:t>
            </a:r>
            <a:r>
              <a:rPr lang="en-US" sz="2400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data</a:t>
            </a:r>
            <a:r>
              <a:rPr lang="en-US" sz="24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that </a:t>
            </a:r>
            <a:r>
              <a:rPr lang="en-US" sz="2400" b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reinforce human cognition</a:t>
            </a: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pic>
        <p:nvPicPr>
          <p:cNvPr id="5" name="Picture 4" descr="A black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EF9CA57C-94A4-57B5-971D-FB428D02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957" y="3063693"/>
            <a:ext cx="9588084" cy="26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23AA8-9525-EAE9-FA35-324D844DD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32247-877B-7202-F090-D240F8A1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1AAB2-5806-4788-8BA9-5D514494F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Visual representations </a:t>
            </a:r>
            <a:r>
              <a:rPr lang="en-US" sz="24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of </a:t>
            </a:r>
            <a:r>
              <a:rPr lang="en-US" sz="2400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data</a:t>
            </a:r>
            <a:r>
              <a:rPr lang="en-US" sz="24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that </a:t>
            </a:r>
            <a:r>
              <a:rPr lang="en-US" sz="2400" b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reinforce human cognition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Composed of:</a:t>
            </a:r>
          </a:p>
          <a:p>
            <a:pPr lvl="8">
              <a:spcBef>
                <a:spcPts val="0"/>
              </a:spcBef>
            </a:pPr>
            <a:endParaRPr lang="en-US" sz="1800" b="1" kern="0" dirty="0">
              <a:solidFill>
                <a:srgbClr val="292934"/>
              </a:solidFill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A9BD7FA-1865-D12A-97C3-5D15CB530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581192" y="3076223"/>
            <a:ext cx="3823297" cy="3006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79E733-C804-F293-CB14-71861CFAB664}"/>
              </a:ext>
            </a:extLst>
          </p:cNvPr>
          <p:cNvSpPr txBox="1"/>
          <p:nvPr/>
        </p:nvSpPr>
        <p:spPr>
          <a:xfrm>
            <a:off x="4381911" y="2680819"/>
            <a:ext cx="4186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Marks</a:t>
            </a:r>
            <a:r>
              <a:rPr lang="en-US" sz="2400" dirty="0"/>
              <a:t> – the “ink”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Visual Channels </a:t>
            </a:r>
            <a:r>
              <a:rPr lang="en-US" sz="2400" dirty="0"/>
              <a:t>– </a:t>
            </a:r>
            <a:r>
              <a:rPr lang="en-US" sz="2400" i="1" dirty="0"/>
              <a:t>how</a:t>
            </a:r>
            <a:r>
              <a:rPr lang="en-US" sz="2400" dirty="0"/>
              <a:t> the marks show up on the page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D9ED1309-519E-32DD-EA80-BC3E076DD7DB}"/>
              </a:ext>
            </a:extLst>
          </p:cNvPr>
          <p:cNvSpPr/>
          <p:nvPr/>
        </p:nvSpPr>
        <p:spPr>
          <a:xfrm rot="10800000">
            <a:off x="4381910" y="3781777"/>
            <a:ext cx="675511" cy="30480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7C09DFF3-9BC8-6017-0E5C-35F2CF6CDAFA}"/>
              </a:ext>
            </a:extLst>
          </p:cNvPr>
          <p:cNvSpPr/>
          <p:nvPr/>
        </p:nvSpPr>
        <p:spPr>
          <a:xfrm rot="21340640">
            <a:off x="5398068" y="3807621"/>
            <a:ext cx="2957676" cy="367742"/>
          </a:xfrm>
          <a:prstGeom prst="bentArrow">
            <a:avLst>
              <a:gd name="adj1" fmla="val 14787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39D4ED48-49E4-B0E8-85FE-B9DC6B2A1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96" t="10924" b="52219"/>
          <a:stretch>
            <a:fillRect/>
          </a:stretch>
        </p:blipFill>
        <p:spPr bwMode="auto">
          <a:xfrm>
            <a:off x="6299022" y="5089673"/>
            <a:ext cx="2976982" cy="178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364A93D8-F407-99C2-9968-2B4B6AD1C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5" r="53277"/>
          <a:stretch>
            <a:fillRect/>
          </a:stretch>
        </p:blipFill>
        <p:spPr bwMode="auto">
          <a:xfrm>
            <a:off x="8926538" y="2680819"/>
            <a:ext cx="3176231" cy="413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7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507A6-D936-F99E-2DEF-3285E20A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91CC-432C-272E-4F4D-3684EE7C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visualization?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141D-A908-FEA5-2154-F018FF2C0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b="1" kern="0" dirty="0">
                <a:solidFill>
                  <a:srgbClr val="292934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ea typeface="Arial"/>
                <a:cs typeface="Arial"/>
                <a:sym typeface="Arial"/>
              </a:rPr>
              <a:t>Visual representations </a:t>
            </a:r>
            <a:r>
              <a:rPr lang="en-US" sz="24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of </a:t>
            </a:r>
            <a:r>
              <a:rPr lang="en-US" sz="2400" kern="0" dirty="0">
                <a:solidFill>
                  <a:srgbClr val="292934"/>
                </a:solidFill>
                <a:effectLst/>
                <a:ea typeface="Arial"/>
                <a:cs typeface="Arial"/>
                <a:sym typeface="Arial"/>
              </a:rPr>
              <a:t>data</a:t>
            </a:r>
            <a:r>
              <a:rPr lang="en-US" sz="24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that </a:t>
            </a:r>
            <a:r>
              <a:rPr lang="en-US" sz="2400" b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reinforce human cognition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Typically, </a:t>
            </a:r>
            <a:r>
              <a:rPr lang="en-US" sz="2200" b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one mark represents one observation 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in the dataset</a:t>
            </a:r>
          </a:p>
          <a:p>
            <a:pPr lvl="1">
              <a:spcBef>
                <a:spcPts val="0"/>
              </a:spcBef>
            </a:pP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For each observation, the </a:t>
            </a:r>
            <a:r>
              <a:rPr lang="en-US" sz="2200" b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values</a:t>
            </a:r>
            <a:r>
              <a:rPr lang="en-US" sz="2200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 of the variables describing that observation </a:t>
            </a:r>
            <a:r>
              <a:rPr lang="en-US" sz="2200" b="1" kern="0" dirty="0">
                <a:solidFill>
                  <a:srgbClr val="292934"/>
                </a:solidFill>
                <a:ea typeface="Arial"/>
                <a:cs typeface="Arial"/>
                <a:sym typeface="Arial"/>
              </a:rPr>
              <a:t>are encoded via visual channels</a:t>
            </a:r>
          </a:p>
          <a:p>
            <a:pPr>
              <a:spcBef>
                <a:spcPts val="0"/>
              </a:spcBef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9841905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211</TotalTime>
  <Words>432</Words>
  <Application>Microsoft Macintosh PowerPoint</Application>
  <PresentationFormat>Widescreen</PresentationFormat>
  <Paragraphs>75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Gill Sans MT</vt:lpstr>
      <vt:lpstr>Wingdings 2</vt:lpstr>
      <vt:lpstr>Dividend</vt:lpstr>
      <vt:lpstr>Visual Analytics:   Information Visualization 101</vt:lpstr>
      <vt:lpstr>Today’s plan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What is information visualization?</vt:lpstr>
      <vt:lpstr>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 Mosca</dc:creator>
  <cp:lastModifiedBy>Ab Mosca</cp:lastModifiedBy>
  <cp:revision>6</cp:revision>
  <dcterms:created xsi:type="dcterms:W3CDTF">2025-11-19T17:12:35Z</dcterms:created>
  <dcterms:modified xsi:type="dcterms:W3CDTF">2025-11-20T17:04:06Z</dcterms:modified>
</cp:coreProperties>
</file>